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03F6F9-33F4-4136-8E5D-BE63269CCE38}"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9FDA8-CD61-4964-9938-A2A29202148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3F6F9-33F4-4136-8E5D-BE63269CCE38}"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9FDA8-CD61-4964-9938-A2A29202148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3F6F9-33F4-4136-8E5D-BE63269CCE38}"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9FDA8-CD61-4964-9938-A2A29202148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3F6F9-33F4-4136-8E5D-BE63269CCE38}"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9FDA8-CD61-4964-9938-A2A29202148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03F6F9-33F4-4136-8E5D-BE63269CCE38}"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9FDA8-CD61-4964-9938-A2A29202148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03F6F9-33F4-4136-8E5D-BE63269CCE38}"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59FDA8-CD61-4964-9938-A2A29202148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03F6F9-33F4-4136-8E5D-BE63269CCE38}"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59FDA8-CD61-4964-9938-A2A29202148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03F6F9-33F4-4136-8E5D-BE63269CCE38}"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59FDA8-CD61-4964-9938-A2A29202148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3F6F9-33F4-4136-8E5D-BE63269CCE38}"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59FDA8-CD61-4964-9938-A2A29202148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03F6F9-33F4-4136-8E5D-BE63269CCE38}"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59FDA8-CD61-4964-9938-A2A29202148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03F6F9-33F4-4136-8E5D-BE63269CCE38}"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59FDA8-CD61-4964-9938-A2A29202148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3F6F9-33F4-4136-8E5D-BE63269CCE38}"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9FDA8-CD61-4964-9938-A2A29202148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29000"/>
            <a:ext cx="7772400" cy="1470025"/>
          </a:xfrm>
        </p:spPr>
        <p:txBody>
          <a:bodyPr>
            <a:normAutofit fontScale="90000"/>
          </a:bodyPr>
          <a:lstStyle/>
          <a:p>
            <a:r>
              <a:rPr lang="en-US" sz="5300" b="1" i="1" dirty="0" smtClean="0">
                <a:solidFill>
                  <a:srgbClr val="FF0000"/>
                </a:solidFill>
              </a:rPr>
              <a:t>COMPLETE </a:t>
            </a:r>
            <a:r>
              <a:rPr lang="en-US" sz="5300" b="1" i="1" dirty="0" smtClean="0">
                <a:solidFill>
                  <a:srgbClr val="FF0000"/>
                </a:solidFill>
              </a:rPr>
              <a:t>REPERTORY</a:t>
            </a:r>
            <a:br>
              <a:rPr lang="en-US" sz="5300" b="1" i="1" dirty="0" smtClean="0">
                <a:solidFill>
                  <a:srgbClr val="FF0000"/>
                </a:solidFill>
              </a:rPr>
            </a:br>
            <a:r>
              <a:rPr lang="en-US" b="1" i="1" dirty="0">
                <a:solidFill>
                  <a:srgbClr val="FF0000"/>
                </a:solidFill>
              </a:rPr>
              <a:t/>
            </a:r>
            <a:br>
              <a:rPr lang="en-US" b="1" i="1" dirty="0">
                <a:solidFill>
                  <a:srgbClr val="FF0000"/>
                </a:solidFill>
              </a:rPr>
            </a:br>
            <a:r>
              <a:rPr lang="en-US" b="1" i="1" dirty="0" smtClean="0">
                <a:solidFill>
                  <a:srgbClr val="FF0000"/>
                </a:solidFill>
              </a:rPr>
              <a:t/>
            </a:r>
            <a:br>
              <a:rPr lang="en-US" b="1" i="1" dirty="0" smtClean="0">
                <a:solidFill>
                  <a:srgbClr val="FF0000"/>
                </a:solidFill>
              </a:rPr>
            </a:br>
            <a:r>
              <a:rPr lang="en-US" b="1" i="1" dirty="0" smtClean="0">
                <a:solidFill>
                  <a:srgbClr val="FF0000"/>
                </a:solidFill>
              </a:rPr>
              <a:t/>
            </a:r>
            <a:br>
              <a:rPr lang="en-US" b="1" i="1" dirty="0" smtClean="0">
                <a:solidFill>
                  <a:srgbClr val="FF0000"/>
                </a:solidFill>
              </a:rPr>
            </a:br>
            <a:r>
              <a:rPr lang="en-US" sz="2700" b="1" dirty="0">
                <a:solidFill>
                  <a:schemeClr val="tx2">
                    <a:lumMod val="50000"/>
                  </a:schemeClr>
                </a:solidFill>
                <a:latin typeface="Arial Narrow" panose="020B0606020202030204" pitchFamily="34" charset="0"/>
              </a:rPr>
              <a:t>DR CHANDRA HASAN C M, M.D(</a:t>
            </a:r>
            <a:r>
              <a:rPr lang="en-US" sz="2700" b="1" dirty="0" err="1">
                <a:solidFill>
                  <a:schemeClr val="tx2">
                    <a:lumMod val="50000"/>
                  </a:schemeClr>
                </a:solidFill>
                <a:latin typeface="Arial Narrow" panose="020B0606020202030204" pitchFamily="34" charset="0"/>
              </a:rPr>
              <a:t>Hom</a:t>
            </a:r>
            <a:r>
              <a:rPr lang="en-US" sz="2700" b="1" dirty="0">
                <a:solidFill>
                  <a:schemeClr val="tx2">
                    <a:lumMod val="50000"/>
                  </a:schemeClr>
                </a:solidFill>
                <a:latin typeface="Arial Narrow" panose="020B0606020202030204" pitchFamily="34" charset="0"/>
              </a:rPr>
              <a:t>),</a:t>
            </a:r>
            <a:br>
              <a:rPr lang="en-US" sz="2700" b="1" dirty="0">
                <a:solidFill>
                  <a:schemeClr val="tx2">
                    <a:lumMod val="50000"/>
                  </a:schemeClr>
                </a:solidFill>
                <a:latin typeface="Arial Narrow" panose="020B0606020202030204" pitchFamily="34" charset="0"/>
              </a:rPr>
            </a:br>
            <a:r>
              <a:rPr lang="en-US" sz="2700" b="1" dirty="0">
                <a:solidFill>
                  <a:schemeClr val="tx2">
                    <a:lumMod val="50000"/>
                  </a:schemeClr>
                </a:solidFill>
                <a:latin typeface="Arial Narrow" panose="020B0606020202030204" pitchFamily="34" charset="0"/>
              </a:rPr>
              <a:t>ASSOCIATE PROFESSOR,</a:t>
            </a:r>
            <a:br>
              <a:rPr lang="en-US" sz="2700" b="1" dirty="0">
                <a:solidFill>
                  <a:schemeClr val="tx2">
                    <a:lumMod val="50000"/>
                  </a:schemeClr>
                </a:solidFill>
                <a:latin typeface="Arial Narrow" panose="020B0606020202030204" pitchFamily="34" charset="0"/>
              </a:rPr>
            </a:br>
            <a:r>
              <a:rPr lang="en-US" sz="2700" b="1" dirty="0">
                <a:solidFill>
                  <a:schemeClr val="tx2">
                    <a:lumMod val="50000"/>
                  </a:schemeClr>
                </a:solidFill>
                <a:latin typeface="Arial Narrow" panose="020B0606020202030204" pitchFamily="34" charset="0"/>
              </a:rPr>
              <a:t>DEPT OF REPERTORY,</a:t>
            </a:r>
            <a:br>
              <a:rPr lang="en-US" sz="2700" b="1" dirty="0">
                <a:solidFill>
                  <a:schemeClr val="tx2">
                    <a:lumMod val="50000"/>
                  </a:schemeClr>
                </a:solidFill>
                <a:latin typeface="Arial Narrow" panose="020B0606020202030204" pitchFamily="34" charset="0"/>
              </a:rPr>
            </a:br>
            <a:r>
              <a:rPr lang="en-US" sz="2700" b="1" dirty="0">
                <a:solidFill>
                  <a:schemeClr val="tx2">
                    <a:lumMod val="50000"/>
                  </a:schemeClr>
                </a:solidFill>
                <a:latin typeface="Arial Narrow" panose="020B0606020202030204" pitchFamily="34" charset="0"/>
              </a:rPr>
              <a:t>SARADA KRISHNA HOMOEOPATHIC MEDICAL COLLEGE,</a:t>
            </a:r>
            <a:br>
              <a:rPr lang="en-US" sz="2700" b="1" dirty="0">
                <a:solidFill>
                  <a:schemeClr val="tx2">
                    <a:lumMod val="50000"/>
                  </a:schemeClr>
                </a:solidFill>
                <a:latin typeface="Arial Narrow" panose="020B0606020202030204" pitchFamily="34" charset="0"/>
              </a:rPr>
            </a:br>
            <a:r>
              <a:rPr lang="en-US" sz="2700" b="1" dirty="0">
                <a:solidFill>
                  <a:schemeClr val="tx2">
                    <a:lumMod val="50000"/>
                  </a:schemeClr>
                </a:solidFill>
                <a:latin typeface="Arial Narrow" panose="020B0606020202030204" pitchFamily="34" charset="0"/>
              </a:rPr>
              <a:t>KULASEKHARAM</a:t>
            </a:r>
            <a:r>
              <a:rPr lang="en-IN" sz="2700" b="1" dirty="0">
                <a:solidFill>
                  <a:schemeClr val="tx2">
                    <a:lumMod val="50000"/>
                  </a:schemeClr>
                </a:solidFill>
                <a:latin typeface="Arial Narrow" panose="020B0606020202030204" pitchFamily="34" charset="0"/>
              </a:rPr>
              <a:t/>
            </a:r>
            <a:br>
              <a:rPr lang="en-IN" sz="2700" b="1" dirty="0">
                <a:solidFill>
                  <a:schemeClr val="tx2">
                    <a:lumMod val="50000"/>
                  </a:schemeClr>
                </a:solidFill>
                <a:latin typeface="Arial Narrow" panose="020B0606020202030204" pitchFamily="34" charset="0"/>
              </a:rPr>
            </a:br>
            <a:r>
              <a:rPr lang="en-US" b="1" dirty="0">
                <a:solidFill>
                  <a:schemeClr val="tx2">
                    <a:lumMod val="50000"/>
                  </a:schemeClr>
                </a:solidFill>
              </a:rPr>
              <a:t/>
            </a:r>
            <a:br>
              <a:rPr lang="en-US" b="1" dirty="0">
                <a:solidFill>
                  <a:schemeClr val="tx2">
                    <a:lumMod val="50000"/>
                  </a:schemeClr>
                </a:solidFill>
              </a:rPr>
            </a:br>
            <a:endParaRPr lang="en-US" b="1" i="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becomes Awkward speech.</a:t>
            </a:r>
          </a:p>
          <a:p>
            <a:pPr>
              <a:buNone/>
            </a:pPr>
            <a:r>
              <a:rPr lang="en-US" sz="2800" dirty="0" smtClean="0">
                <a:solidFill>
                  <a:srgbClr val="7030A0"/>
                </a:solidFill>
              </a:rPr>
              <a:t>             8, Originally the third degree was the highest degree available in the repertory, but in later versions the fourth degree is amalgamated. (gradation).</a:t>
            </a:r>
          </a:p>
          <a:p>
            <a:pPr>
              <a:buNone/>
            </a:pPr>
            <a:r>
              <a:rPr lang="en-US" sz="2800" dirty="0" smtClean="0">
                <a:solidFill>
                  <a:srgbClr val="7030A0"/>
                </a:solidFill>
              </a:rPr>
              <a:t>             9, In the complete repertory 2011, over 400 remedies have 50% more information than the complete repertory 2009. Over 800 remedies have 25% more information compared to 2009 edition. Over 1440 remedies with 10% more informations compared to 2009 edition. Over 28,000 new rubrics compared to complete repertory 2009, the result of extensive additions of material from mostly Clarke.</a:t>
            </a:r>
          </a:p>
          <a:p>
            <a:pPr>
              <a:buNone/>
            </a:pPr>
            <a:r>
              <a:rPr lang="en-US" sz="2800" dirty="0" smtClean="0">
                <a:solidFill>
                  <a:srgbClr val="7030A0"/>
                </a:solidFill>
              </a:rPr>
              <a:t>             10, Many corrections , especially to so called ‘double’ rubrics merged in to one, and further streamlining of expressions and meaning.</a:t>
            </a:r>
            <a:endParaRPr lang="en-US" sz="2800"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Autofit/>
          </a:bodyPr>
          <a:lstStyle/>
          <a:p>
            <a:pPr>
              <a:buNone/>
            </a:pPr>
            <a:r>
              <a:rPr lang="en-US" sz="2800" b="1" dirty="0" smtClean="0">
                <a:solidFill>
                  <a:srgbClr val="7030A0"/>
                </a:solidFill>
              </a:rPr>
              <a:t>Repertory guide :</a:t>
            </a:r>
          </a:p>
          <a:p>
            <a:pPr>
              <a:buNone/>
            </a:pPr>
            <a:r>
              <a:rPr lang="en-US" sz="2800" dirty="0" smtClean="0">
                <a:solidFill>
                  <a:srgbClr val="7030A0"/>
                </a:solidFill>
              </a:rPr>
              <a:t>           The major repertories used in this centuary have been basic repertories and modern repertories, obviously these are all excellent repertories, but all have their mistakes and short comings. The richness and accuracy of our repertories is of vital importance since we use them as the primary tools to lead us towards the choice of similimum. There fore we need a repertory that covers as much relevant information as possible and has as many of the rubrics as possible verified back to their original sources.</a:t>
            </a:r>
          </a:p>
          <a:p>
            <a:pPr>
              <a:buNone/>
            </a:pPr>
            <a:r>
              <a:rPr lang="en-US" sz="2800" dirty="0" smtClean="0">
                <a:solidFill>
                  <a:srgbClr val="7030A0"/>
                </a:solidFill>
              </a:rPr>
              <a:t>            1, To be reliable the repertory should refer to the oldest source of an addition rather than a later one.</a:t>
            </a:r>
          </a:p>
          <a:p>
            <a:pPr>
              <a:buNone/>
            </a:pP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dirty="0" smtClean="0">
                <a:solidFill>
                  <a:srgbClr val="7030A0"/>
                </a:solidFill>
              </a:rPr>
              <a:t>        </a:t>
            </a:r>
            <a:r>
              <a:rPr lang="en-US" sz="2800" dirty="0" smtClean="0">
                <a:solidFill>
                  <a:srgbClr val="7030A0"/>
                </a:solidFill>
              </a:rPr>
              <a:t>2, To maintain continuity it should show the related page number for each rubric for the major repertories.</a:t>
            </a:r>
          </a:p>
          <a:p>
            <a:pPr>
              <a:buNone/>
            </a:pPr>
            <a:r>
              <a:rPr lang="en-US" sz="2800" dirty="0" smtClean="0">
                <a:solidFill>
                  <a:srgbClr val="7030A0"/>
                </a:solidFill>
              </a:rPr>
              <a:t>          3, To help new and experienced practitioners to find exactly what they are looking for it should have extensive cross reference.</a:t>
            </a:r>
          </a:p>
          <a:p>
            <a:pPr>
              <a:buNone/>
            </a:pPr>
            <a:r>
              <a:rPr lang="en-US" sz="2800" dirty="0" smtClean="0">
                <a:solidFill>
                  <a:srgbClr val="7030A0"/>
                </a:solidFill>
              </a:rPr>
              <a:t>          4, And to enable us to zero in on the similimum it should have all of the additions from every available reliable source.</a:t>
            </a:r>
          </a:p>
          <a:p>
            <a:pPr>
              <a:buNone/>
            </a:pPr>
            <a:r>
              <a:rPr lang="en-US" sz="2800" b="1" dirty="0" smtClean="0">
                <a:solidFill>
                  <a:srgbClr val="7030A0"/>
                </a:solidFill>
              </a:rPr>
              <a:t>Origin and construction :</a:t>
            </a:r>
          </a:p>
          <a:p>
            <a:pPr>
              <a:buNone/>
            </a:pPr>
            <a:r>
              <a:rPr lang="en-US" sz="2800" b="1" dirty="0" smtClean="0">
                <a:solidFill>
                  <a:srgbClr val="7030A0"/>
                </a:solidFill>
              </a:rPr>
              <a:t>The sources of information :</a:t>
            </a:r>
            <a:r>
              <a:rPr lang="en-US" sz="2800" dirty="0" smtClean="0">
                <a:solidFill>
                  <a:srgbClr val="7030A0"/>
                </a:solidFill>
              </a:rPr>
              <a:t> The sources of information  used to create this repertory came from  the first, third and sixth American editions of Kent’s repertory.</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a:buNone/>
            </a:pPr>
            <a:r>
              <a:rPr lang="en-US" dirty="0" smtClean="0">
                <a:solidFill>
                  <a:srgbClr val="7030A0"/>
                </a:solidFill>
              </a:rPr>
              <a:t>      </a:t>
            </a:r>
            <a:r>
              <a:rPr lang="en-US" sz="2800" dirty="0" smtClean="0">
                <a:solidFill>
                  <a:srgbClr val="7030A0"/>
                </a:solidFill>
              </a:rPr>
              <a:t>This information was combined with  many corrections and additions found in :</a:t>
            </a:r>
          </a:p>
          <a:p>
            <a:pPr>
              <a:buNone/>
            </a:pPr>
            <a:r>
              <a:rPr lang="en-US" sz="2800" dirty="0" smtClean="0">
                <a:solidFill>
                  <a:srgbClr val="7030A0"/>
                </a:solidFill>
              </a:rPr>
              <a:t>             1, Homoeopathic journals.</a:t>
            </a:r>
          </a:p>
          <a:p>
            <a:pPr>
              <a:buNone/>
            </a:pPr>
            <a:r>
              <a:rPr lang="en-US" sz="2800" dirty="0" smtClean="0">
                <a:solidFill>
                  <a:srgbClr val="7030A0"/>
                </a:solidFill>
              </a:rPr>
              <a:t>              2, Pierre Schmidt and Diwan Harish Chand’s final general repertory (of Kent’s).</a:t>
            </a:r>
          </a:p>
          <a:p>
            <a:pPr>
              <a:buNone/>
            </a:pPr>
            <a:r>
              <a:rPr lang="en-US" sz="2800" dirty="0" smtClean="0">
                <a:solidFill>
                  <a:srgbClr val="7030A0"/>
                </a:solidFill>
              </a:rPr>
              <a:t>             3, Jost Kunzli’s Repertorium generale.</a:t>
            </a:r>
          </a:p>
          <a:p>
            <a:pPr>
              <a:buNone/>
            </a:pPr>
            <a:r>
              <a:rPr lang="en-US" sz="2800" dirty="0" smtClean="0">
                <a:solidFill>
                  <a:srgbClr val="7030A0"/>
                </a:solidFill>
              </a:rPr>
              <a:t>              4, Sivaraman’s additions and corrections to Kent's repertory.</a:t>
            </a:r>
          </a:p>
          <a:p>
            <a:pPr>
              <a:buNone/>
            </a:pPr>
            <a:r>
              <a:rPr lang="en-US" sz="2800" dirty="0" smtClean="0">
                <a:solidFill>
                  <a:srgbClr val="7030A0"/>
                </a:solidFill>
              </a:rPr>
              <a:t>               5, Boger’s additions to Kent’s repertory.</a:t>
            </a:r>
          </a:p>
          <a:p>
            <a:pPr>
              <a:buNone/>
            </a:pPr>
            <a:r>
              <a:rPr lang="en-US" sz="2800" dirty="0" smtClean="0">
                <a:solidFill>
                  <a:srgbClr val="7030A0"/>
                </a:solidFill>
              </a:rPr>
              <a:t>              6, CCRH’s correction to Boger Boenninghausens repertory.</a:t>
            </a:r>
          </a:p>
          <a:p>
            <a:pPr>
              <a:buNone/>
            </a:pPr>
            <a:r>
              <a:rPr lang="en-US" sz="2800" dirty="0" smtClean="0">
                <a:solidFill>
                  <a:srgbClr val="7030A0"/>
                </a:solidFill>
              </a:rPr>
              <a:t>             In addition to corrections  above, extensively verified and corrected remedy abbreviations that have been confusing, ex, am-br in to ambr,ect.</a:t>
            </a:r>
            <a:endParaRPr lang="en-US" sz="2800" dirty="0">
              <a:solidFill>
                <a:srgbClr val="7030A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53200"/>
          </a:xfrm>
        </p:spPr>
        <p:txBody>
          <a:bodyPr>
            <a:noAutofit/>
          </a:bodyPr>
          <a:lstStyle/>
          <a:p>
            <a:pPr>
              <a:buNone/>
            </a:pPr>
            <a:r>
              <a:rPr lang="en-US" sz="2800" dirty="0" smtClean="0">
                <a:solidFill>
                  <a:srgbClr val="7030A0"/>
                </a:solidFill>
              </a:rPr>
              <a:t>Chapters : Total number of chapters </a:t>
            </a:r>
            <a:r>
              <a:rPr lang="en-US" sz="2800" b="1" dirty="0" smtClean="0">
                <a:solidFill>
                  <a:srgbClr val="7030A0"/>
                </a:solidFill>
              </a:rPr>
              <a:t>39.</a:t>
            </a:r>
            <a:r>
              <a:rPr lang="en-US" sz="2800" dirty="0" smtClean="0">
                <a:solidFill>
                  <a:srgbClr val="7030A0"/>
                </a:solidFill>
              </a:rPr>
              <a:t>                 </a:t>
            </a:r>
            <a:r>
              <a:rPr lang="en-US" sz="2800" b="1" dirty="0" smtClean="0">
                <a:solidFill>
                  <a:srgbClr val="7030A0"/>
                </a:solidFill>
              </a:rPr>
              <a:t>1</a:t>
            </a:r>
            <a:r>
              <a:rPr lang="en-US" sz="2800" dirty="0" smtClean="0">
                <a:solidFill>
                  <a:srgbClr val="7030A0"/>
                </a:solidFill>
              </a:rPr>
              <a:t>,Mind                 </a:t>
            </a:r>
            <a:r>
              <a:rPr lang="en-US" sz="2800" b="1" dirty="0" smtClean="0">
                <a:solidFill>
                  <a:srgbClr val="7030A0"/>
                </a:solidFill>
              </a:rPr>
              <a:t>2</a:t>
            </a:r>
            <a:r>
              <a:rPr lang="en-US" sz="2800" dirty="0" smtClean="0">
                <a:solidFill>
                  <a:srgbClr val="7030A0"/>
                </a:solidFill>
              </a:rPr>
              <a:t>,vertigo                   </a:t>
            </a:r>
            <a:r>
              <a:rPr lang="en-US" sz="2800" b="1" dirty="0" smtClean="0">
                <a:solidFill>
                  <a:srgbClr val="7030A0"/>
                </a:solidFill>
              </a:rPr>
              <a:t>3</a:t>
            </a:r>
            <a:r>
              <a:rPr lang="en-US" sz="2800" dirty="0" smtClean="0">
                <a:solidFill>
                  <a:srgbClr val="7030A0"/>
                </a:solidFill>
              </a:rPr>
              <a:t>,head</a:t>
            </a:r>
          </a:p>
          <a:p>
            <a:pPr>
              <a:buNone/>
            </a:pPr>
            <a:r>
              <a:rPr lang="en-US" sz="2800" dirty="0" smtClean="0">
                <a:solidFill>
                  <a:srgbClr val="7030A0"/>
                </a:solidFill>
              </a:rPr>
              <a:t>    </a:t>
            </a:r>
            <a:r>
              <a:rPr lang="en-US" sz="2800" b="1" dirty="0" smtClean="0">
                <a:solidFill>
                  <a:srgbClr val="7030A0"/>
                </a:solidFill>
              </a:rPr>
              <a:t>4</a:t>
            </a:r>
            <a:r>
              <a:rPr lang="en-US" sz="2800" dirty="0" smtClean="0">
                <a:solidFill>
                  <a:srgbClr val="7030A0"/>
                </a:solidFill>
              </a:rPr>
              <a:t>,head pain         </a:t>
            </a:r>
            <a:r>
              <a:rPr lang="en-US" sz="2800" b="1" dirty="0" smtClean="0">
                <a:solidFill>
                  <a:srgbClr val="7030A0"/>
                </a:solidFill>
              </a:rPr>
              <a:t>5</a:t>
            </a:r>
            <a:r>
              <a:rPr lang="en-US" sz="2800" dirty="0" smtClean="0">
                <a:solidFill>
                  <a:srgbClr val="7030A0"/>
                </a:solidFill>
              </a:rPr>
              <a:t>,eye                         </a:t>
            </a:r>
            <a:r>
              <a:rPr lang="en-US" sz="2800" b="1" dirty="0" smtClean="0">
                <a:solidFill>
                  <a:srgbClr val="7030A0"/>
                </a:solidFill>
              </a:rPr>
              <a:t>6</a:t>
            </a:r>
            <a:r>
              <a:rPr lang="en-US" sz="2800" dirty="0" smtClean="0">
                <a:solidFill>
                  <a:srgbClr val="7030A0"/>
                </a:solidFill>
              </a:rPr>
              <a:t>,vision</a:t>
            </a:r>
          </a:p>
          <a:p>
            <a:pPr>
              <a:buNone/>
            </a:pPr>
            <a:r>
              <a:rPr lang="en-US" sz="2800" b="1" dirty="0" smtClean="0">
                <a:solidFill>
                  <a:srgbClr val="7030A0"/>
                </a:solidFill>
              </a:rPr>
              <a:t>    7</a:t>
            </a:r>
            <a:r>
              <a:rPr lang="en-US" sz="2800" dirty="0" smtClean="0">
                <a:solidFill>
                  <a:srgbClr val="7030A0"/>
                </a:solidFill>
              </a:rPr>
              <a:t>,ear                     </a:t>
            </a:r>
            <a:r>
              <a:rPr lang="en-US" sz="2800" b="1" dirty="0" smtClean="0">
                <a:solidFill>
                  <a:srgbClr val="7030A0"/>
                </a:solidFill>
              </a:rPr>
              <a:t>8</a:t>
            </a:r>
            <a:r>
              <a:rPr lang="en-US" sz="2800" dirty="0" smtClean="0">
                <a:solidFill>
                  <a:srgbClr val="7030A0"/>
                </a:solidFill>
              </a:rPr>
              <a:t>,hearing                 </a:t>
            </a:r>
            <a:r>
              <a:rPr lang="en-US" sz="2800" b="1" dirty="0" smtClean="0">
                <a:solidFill>
                  <a:srgbClr val="7030A0"/>
                </a:solidFill>
              </a:rPr>
              <a:t>9</a:t>
            </a:r>
            <a:r>
              <a:rPr lang="en-US" sz="2800" dirty="0" smtClean="0">
                <a:solidFill>
                  <a:srgbClr val="7030A0"/>
                </a:solidFill>
              </a:rPr>
              <a:t>,nose</a:t>
            </a:r>
          </a:p>
          <a:p>
            <a:pPr>
              <a:buNone/>
            </a:pPr>
            <a:r>
              <a:rPr lang="en-US" sz="2800" dirty="0" smtClean="0">
                <a:solidFill>
                  <a:srgbClr val="7030A0"/>
                </a:solidFill>
              </a:rPr>
              <a:t>   </a:t>
            </a:r>
            <a:r>
              <a:rPr lang="en-US" sz="2800" b="1" dirty="0" smtClean="0">
                <a:solidFill>
                  <a:srgbClr val="7030A0"/>
                </a:solidFill>
              </a:rPr>
              <a:t>10</a:t>
            </a:r>
            <a:r>
              <a:rPr lang="en-US" sz="2800" dirty="0" smtClean="0">
                <a:solidFill>
                  <a:srgbClr val="7030A0"/>
                </a:solidFill>
              </a:rPr>
              <a:t>, smell               </a:t>
            </a:r>
            <a:r>
              <a:rPr lang="en-US" sz="2800" b="1" dirty="0" smtClean="0">
                <a:solidFill>
                  <a:srgbClr val="7030A0"/>
                </a:solidFill>
              </a:rPr>
              <a:t>11</a:t>
            </a:r>
            <a:r>
              <a:rPr lang="en-US" sz="2800" dirty="0" smtClean="0">
                <a:solidFill>
                  <a:srgbClr val="7030A0"/>
                </a:solidFill>
              </a:rPr>
              <a:t>, face                   </a:t>
            </a:r>
            <a:r>
              <a:rPr lang="en-US" sz="2800" b="1" dirty="0" smtClean="0">
                <a:solidFill>
                  <a:srgbClr val="7030A0"/>
                </a:solidFill>
              </a:rPr>
              <a:t>12</a:t>
            </a:r>
            <a:r>
              <a:rPr lang="en-US" sz="2800" dirty="0" smtClean="0">
                <a:solidFill>
                  <a:srgbClr val="7030A0"/>
                </a:solidFill>
              </a:rPr>
              <a:t>, mouth</a:t>
            </a:r>
          </a:p>
          <a:p>
            <a:pPr>
              <a:buNone/>
            </a:pPr>
            <a:r>
              <a:rPr lang="en-US" sz="2800" dirty="0" smtClean="0">
                <a:solidFill>
                  <a:srgbClr val="7030A0"/>
                </a:solidFill>
              </a:rPr>
              <a:t>   </a:t>
            </a:r>
            <a:r>
              <a:rPr lang="en-US" sz="2800" b="1" dirty="0" smtClean="0">
                <a:solidFill>
                  <a:srgbClr val="7030A0"/>
                </a:solidFill>
              </a:rPr>
              <a:t>13</a:t>
            </a:r>
            <a:r>
              <a:rPr lang="en-US" sz="2800" dirty="0" smtClean="0">
                <a:solidFill>
                  <a:srgbClr val="7030A0"/>
                </a:solidFill>
              </a:rPr>
              <a:t>, taste                </a:t>
            </a:r>
            <a:r>
              <a:rPr lang="en-US" sz="2800" b="1" dirty="0" smtClean="0">
                <a:solidFill>
                  <a:srgbClr val="7030A0"/>
                </a:solidFill>
              </a:rPr>
              <a:t>14</a:t>
            </a:r>
            <a:r>
              <a:rPr lang="en-US" sz="2800" dirty="0" smtClean="0">
                <a:solidFill>
                  <a:srgbClr val="7030A0"/>
                </a:solidFill>
              </a:rPr>
              <a:t>,  teeth               </a:t>
            </a:r>
            <a:r>
              <a:rPr lang="en-US" sz="2800" b="1" dirty="0" smtClean="0">
                <a:solidFill>
                  <a:srgbClr val="7030A0"/>
                </a:solidFill>
              </a:rPr>
              <a:t>15</a:t>
            </a:r>
            <a:r>
              <a:rPr lang="en-US" sz="2800" dirty="0" smtClean="0">
                <a:solidFill>
                  <a:srgbClr val="7030A0"/>
                </a:solidFill>
              </a:rPr>
              <a:t>, throat</a:t>
            </a:r>
          </a:p>
          <a:p>
            <a:pPr>
              <a:buNone/>
            </a:pPr>
            <a:r>
              <a:rPr lang="en-US" sz="2800" dirty="0" smtClean="0">
                <a:solidFill>
                  <a:srgbClr val="7030A0"/>
                </a:solidFill>
              </a:rPr>
              <a:t>   </a:t>
            </a:r>
            <a:r>
              <a:rPr lang="en-US" sz="2800" b="1" dirty="0" smtClean="0">
                <a:solidFill>
                  <a:srgbClr val="7030A0"/>
                </a:solidFill>
              </a:rPr>
              <a:t>16</a:t>
            </a:r>
            <a:r>
              <a:rPr lang="en-US" sz="2800" dirty="0" smtClean="0">
                <a:solidFill>
                  <a:srgbClr val="7030A0"/>
                </a:solidFill>
              </a:rPr>
              <a:t>, ext . Throat    </a:t>
            </a:r>
            <a:r>
              <a:rPr lang="en-US" sz="2800" b="1" dirty="0" smtClean="0">
                <a:solidFill>
                  <a:srgbClr val="7030A0"/>
                </a:solidFill>
              </a:rPr>
              <a:t>17</a:t>
            </a:r>
            <a:r>
              <a:rPr lang="en-US" sz="2800" dirty="0" smtClean="0">
                <a:solidFill>
                  <a:srgbClr val="7030A0"/>
                </a:solidFill>
              </a:rPr>
              <a:t>, stomach          </a:t>
            </a:r>
            <a:r>
              <a:rPr lang="en-US" sz="2800" b="1" dirty="0" smtClean="0">
                <a:solidFill>
                  <a:srgbClr val="7030A0"/>
                </a:solidFill>
              </a:rPr>
              <a:t> 18</a:t>
            </a:r>
            <a:r>
              <a:rPr lang="en-US" sz="2800" dirty="0" smtClean="0">
                <a:solidFill>
                  <a:srgbClr val="7030A0"/>
                </a:solidFill>
              </a:rPr>
              <a:t>, abdomen  </a:t>
            </a:r>
          </a:p>
          <a:p>
            <a:pPr>
              <a:buNone/>
            </a:pPr>
            <a:r>
              <a:rPr lang="en-US" sz="2800" dirty="0" smtClean="0">
                <a:solidFill>
                  <a:srgbClr val="7030A0"/>
                </a:solidFill>
              </a:rPr>
              <a:t>   </a:t>
            </a:r>
            <a:r>
              <a:rPr lang="en-US" sz="2800" b="1" dirty="0" smtClean="0">
                <a:solidFill>
                  <a:srgbClr val="7030A0"/>
                </a:solidFill>
              </a:rPr>
              <a:t>19,</a:t>
            </a:r>
            <a:r>
              <a:rPr lang="en-US" sz="2800" dirty="0" smtClean="0">
                <a:solidFill>
                  <a:srgbClr val="7030A0"/>
                </a:solidFill>
              </a:rPr>
              <a:t> rectum            </a:t>
            </a:r>
            <a:r>
              <a:rPr lang="en-US" sz="2800" b="1" dirty="0" smtClean="0">
                <a:solidFill>
                  <a:srgbClr val="7030A0"/>
                </a:solidFill>
              </a:rPr>
              <a:t>20</a:t>
            </a:r>
            <a:r>
              <a:rPr lang="en-US" sz="2800" dirty="0" smtClean="0">
                <a:solidFill>
                  <a:srgbClr val="7030A0"/>
                </a:solidFill>
              </a:rPr>
              <a:t>, stool                  </a:t>
            </a:r>
            <a:r>
              <a:rPr lang="en-US" sz="2800" b="1" dirty="0" smtClean="0">
                <a:solidFill>
                  <a:srgbClr val="7030A0"/>
                </a:solidFill>
              </a:rPr>
              <a:t>21</a:t>
            </a:r>
            <a:r>
              <a:rPr lang="en-US" sz="2800" dirty="0" smtClean="0">
                <a:solidFill>
                  <a:srgbClr val="7030A0"/>
                </a:solidFill>
              </a:rPr>
              <a:t>, bladder    </a:t>
            </a:r>
          </a:p>
          <a:p>
            <a:pPr>
              <a:buNone/>
            </a:pPr>
            <a:r>
              <a:rPr lang="en-US" sz="2800" dirty="0" smtClean="0">
                <a:solidFill>
                  <a:srgbClr val="7030A0"/>
                </a:solidFill>
              </a:rPr>
              <a:t>   </a:t>
            </a:r>
            <a:r>
              <a:rPr lang="en-US" sz="2800" b="1" dirty="0" smtClean="0">
                <a:solidFill>
                  <a:srgbClr val="7030A0"/>
                </a:solidFill>
              </a:rPr>
              <a:t>22,</a:t>
            </a:r>
            <a:r>
              <a:rPr lang="en-US" sz="2800" dirty="0" smtClean="0">
                <a:solidFill>
                  <a:srgbClr val="7030A0"/>
                </a:solidFill>
              </a:rPr>
              <a:t> kidneys            </a:t>
            </a:r>
            <a:r>
              <a:rPr lang="en-US" sz="2800" b="1" dirty="0" smtClean="0">
                <a:solidFill>
                  <a:srgbClr val="7030A0"/>
                </a:solidFill>
              </a:rPr>
              <a:t>23</a:t>
            </a:r>
            <a:r>
              <a:rPr lang="en-US" sz="2800" dirty="0" smtClean="0">
                <a:solidFill>
                  <a:srgbClr val="7030A0"/>
                </a:solidFill>
              </a:rPr>
              <a:t>, prostate gland </a:t>
            </a:r>
            <a:r>
              <a:rPr lang="en-US" sz="2800" b="1" dirty="0" smtClean="0">
                <a:solidFill>
                  <a:srgbClr val="7030A0"/>
                </a:solidFill>
              </a:rPr>
              <a:t>24</a:t>
            </a:r>
            <a:r>
              <a:rPr lang="en-US" sz="2800" dirty="0" smtClean="0">
                <a:solidFill>
                  <a:srgbClr val="7030A0"/>
                </a:solidFill>
              </a:rPr>
              <a:t>, urethra</a:t>
            </a:r>
          </a:p>
          <a:p>
            <a:pPr>
              <a:buNone/>
            </a:pPr>
            <a:r>
              <a:rPr lang="en-US" sz="2800" dirty="0" smtClean="0">
                <a:solidFill>
                  <a:srgbClr val="7030A0"/>
                </a:solidFill>
              </a:rPr>
              <a:t>   </a:t>
            </a:r>
            <a:r>
              <a:rPr lang="en-US" sz="2800" b="1" dirty="0" smtClean="0">
                <a:solidFill>
                  <a:srgbClr val="7030A0"/>
                </a:solidFill>
              </a:rPr>
              <a:t>25,</a:t>
            </a:r>
            <a:r>
              <a:rPr lang="en-US" sz="2800" dirty="0" smtClean="0">
                <a:solidFill>
                  <a:srgbClr val="7030A0"/>
                </a:solidFill>
              </a:rPr>
              <a:t> urine            </a:t>
            </a:r>
            <a:r>
              <a:rPr lang="en-US" sz="2800" b="1" dirty="0" smtClean="0">
                <a:solidFill>
                  <a:srgbClr val="7030A0"/>
                </a:solidFill>
              </a:rPr>
              <a:t>26</a:t>
            </a:r>
            <a:r>
              <a:rPr lang="en-US" sz="2800" dirty="0" smtClean="0">
                <a:solidFill>
                  <a:srgbClr val="7030A0"/>
                </a:solidFill>
              </a:rPr>
              <a:t>, male genitalia  </a:t>
            </a:r>
            <a:r>
              <a:rPr lang="en-US" sz="2800" b="1" dirty="0" smtClean="0">
                <a:solidFill>
                  <a:srgbClr val="7030A0"/>
                </a:solidFill>
              </a:rPr>
              <a:t>27</a:t>
            </a:r>
            <a:r>
              <a:rPr lang="en-US" sz="2800" dirty="0" smtClean="0">
                <a:solidFill>
                  <a:srgbClr val="7030A0"/>
                </a:solidFill>
              </a:rPr>
              <a:t>,female genitalia</a:t>
            </a:r>
          </a:p>
          <a:p>
            <a:pPr>
              <a:buNone/>
            </a:pPr>
            <a:r>
              <a:rPr lang="en-US" sz="2800" dirty="0" smtClean="0">
                <a:solidFill>
                  <a:srgbClr val="7030A0"/>
                </a:solidFill>
              </a:rPr>
              <a:t>   </a:t>
            </a:r>
            <a:r>
              <a:rPr lang="en-US" sz="2800" b="1" dirty="0" smtClean="0">
                <a:solidFill>
                  <a:srgbClr val="7030A0"/>
                </a:solidFill>
              </a:rPr>
              <a:t>28,</a:t>
            </a:r>
            <a:r>
              <a:rPr lang="en-US" sz="2800" dirty="0" smtClean="0">
                <a:solidFill>
                  <a:srgbClr val="7030A0"/>
                </a:solidFill>
              </a:rPr>
              <a:t> larynx and trachea                </a:t>
            </a:r>
            <a:r>
              <a:rPr lang="en-US" sz="2800" b="1" dirty="0" smtClean="0">
                <a:solidFill>
                  <a:srgbClr val="7030A0"/>
                </a:solidFill>
              </a:rPr>
              <a:t>29</a:t>
            </a:r>
            <a:r>
              <a:rPr lang="en-US" sz="2800" dirty="0" smtClean="0">
                <a:solidFill>
                  <a:srgbClr val="7030A0"/>
                </a:solidFill>
              </a:rPr>
              <a:t>, speech and voice          </a:t>
            </a:r>
            <a:r>
              <a:rPr lang="en-US" sz="2800" b="1" dirty="0" smtClean="0">
                <a:solidFill>
                  <a:srgbClr val="7030A0"/>
                </a:solidFill>
              </a:rPr>
              <a:t>30,</a:t>
            </a:r>
            <a:r>
              <a:rPr lang="en-US" sz="2800" dirty="0" smtClean="0">
                <a:solidFill>
                  <a:srgbClr val="7030A0"/>
                </a:solidFill>
              </a:rPr>
              <a:t> respiration  </a:t>
            </a:r>
            <a:r>
              <a:rPr lang="en-US" sz="2800" b="1" dirty="0" smtClean="0">
                <a:solidFill>
                  <a:srgbClr val="7030A0"/>
                </a:solidFill>
              </a:rPr>
              <a:t>31</a:t>
            </a:r>
            <a:r>
              <a:rPr lang="en-US" sz="2800" dirty="0" smtClean="0">
                <a:solidFill>
                  <a:srgbClr val="7030A0"/>
                </a:solidFill>
              </a:rPr>
              <a:t> cough </a:t>
            </a:r>
            <a:r>
              <a:rPr lang="en-US" sz="2800" b="1" dirty="0" smtClean="0">
                <a:solidFill>
                  <a:srgbClr val="7030A0"/>
                </a:solidFill>
              </a:rPr>
              <a:t> 32</a:t>
            </a:r>
            <a:r>
              <a:rPr lang="en-US" sz="2800" dirty="0" smtClean="0">
                <a:solidFill>
                  <a:srgbClr val="7030A0"/>
                </a:solidFill>
              </a:rPr>
              <a:t>, expectoration </a:t>
            </a:r>
            <a:r>
              <a:rPr lang="en-US" sz="2800" b="1" dirty="0" smtClean="0">
                <a:solidFill>
                  <a:srgbClr val="7030A0"/>
                </a:solidFill>
              </a:rPr>
              <a:t>33</a:t>
            </a:r>
            <a:r>
              <a:rPr lang="en-US" sz="2800" dirty="0" smtClean="0">
                <a:solidFill>
                  <a:srgbClr val="7030A0"/>
                </a:solidFill>
              </a:rPr>
              <a:t>,chest</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a:buNone/>
            </a:pPr>
            <a:r>
              <a:rPr lang="en-US" sz="2800" dirty="0" smtClean="0">
                <a:solidFill>
                  <a:srgbClr val="7030A0"/>
                </a:solidFill>
              </a:rPr>
              <a:t>   </a:t>
            </a:r>
            <a:r>
              <a:rPr lang="en-US" sz="2800" b="1" dirty="0" smtClean="0">
                <a:solidFill>
                  <a:srgbClr val="7030A0"/>
                </a:solidFill>
              </a:rPr>
              <a:t>34</a:t>
            </a:r>
            <a:r>
              <a:rPr lang="en-US" sz="2800" dirty="0" smtClean="0">
                <a:solidFill>
                  <a:srgbClr val="7030A0"/>
                </a:solidFill>
              </a:rPr>
              <a:t>, back            </a:t>
            </a:r>
            <a:r>
              <a:rPr lang="en-US" sz="2800" b="1" dirty="0" smtClean="0">
                <a:solidFill>
                  <a:srgbClr val="7030A0"/>
                </a:solidFill>
              </a:rPr>
              <a:t>35</a:t>
            </a:r>
            <a:r>
              <a:rPr lang="en-US" sz="2800" dirty="0" smtClean="0">
                <a:solidFill>
                  <a:srgbClr val="7030A0"/>
                </a:solidFill>
              </a:rPr>
              <a:t>, extremities          </a:t>
            </a:r>
            <a:r>
              <a:rPr lang="en-US" sz="2800" b="1" dirty="0" smtClean="0">
                <a:solidFill>
                  <a:srgbClr val="7030A0"/>
                </a:solidFill>
              </a:rPr>
              <a:t>36</a:t>
            </a:r>
            <a:r>
              <a:rPr lang="en-US" sz="2800" dirty="0" smtClean="0">
                <a:solidFill>
                  <a:srgbClr val="7030A0"/>
                </a:solidFill>
              </a:rPr>
              <a:t>, extremity pain</a:t>
            </a:r>
          </a:p>
          <a:p>
            <a:pPr>
              <a:buNone/>
            </a:pPr>
            <a:r>
              <a:rPr lang="en-US" sz="2800" b="1" dirty="0" smtClean="0">
                <a:solidFill>
                  <a:srgbClr val="7030A0"/>
                </a:solidFill>
              </a:rPr>
              <a:t>   37</a:t>
            </a:r>
            <a:r>
              <a:rPr lang="en-US" sz="2800" dirty="0" smtClean="0">
                <a:solidFill>
                  <a:srgbClr val="7030A0"/>
                </a:solidFill>
              </a:rPr>
              <a:t>,  sleep          </a:t>
            </a:r>
            <a:r>
              <a:rPr lang="en-US" sz="2800" b="1" dirty="0" smtClean="0">
                <a:solidFill>
                  <a:srgbClr val="7030A0"/>
                </a:solidFill>
              </a:rPr>
              <a:t>38</a:t>
            </a:r>
            <a:r>
              <a:rPr lang="en-US" sz="2800" dirty="0" smtClean="0">
                <a:solidFill>
                  <a:srgbClr val="7030A0"/>
                </a:solidFill>
              </a:rPr>
              <a:t>, chill, chilliness     </a:t>
            </a:r>
            <a:r>
              <a:rPr lang="en-US" sz="2800" b="1" dirty="0" smtClean="0">
                <a:solidFill>
                  <a:srgbClr val="7030A0"/>
                </a:solidFill>
              </a:rPr>
              <a:t>39</a:t>
            </a:r>
            <a:r>
              <a:rPr lang="en-US" sz="2800" dirty="0" smtClean="0">
                <a:solidFill>
                  <a:srgbClr val="7030A0"/>
                </a:solidFill>
              </a:rPr>
              <a:t>, fever, heat.</a:t>
            </a:r>
          </a:p>
          <a:p>
            <a:pPr>
              <a:buNone/>
            </a:pPr>
            <a:r>
              <a:rPr lang="en-US" sz="2800" b="1" dirty="0" smtClean="0">
                <a:solidFill>
                  <a:srgbClr val="7030A0"/>
                </a:solidFill>
              </a:rPr>
              <a:t>Gradation : </a:t>
            </a:r>
            <a:r>
              <a:rPr lang="en-US" sz="2800" dirty="0" smtClean="0">
                <a:solidFill>
                  <a:srgbClr val="7030A0"/>
                </a:solidFill>
              </a:rPr>
              <a:t>(degree of remedies).</a:t>
            </a:r>
          </a:p>
          <a:p>
            <a:pPr>
              <a:buNone/>
            </a:pPr>
            <a:r>
              <a:rPr lang="en-US" sz="2800" dirty="0" smtClean="0">
                <a:solidFill>
                  <a:srgbClr val="7030A0"/>
                </a:solidFill>
              </a:rPr>
              <a:t>    Plain type first degree remedies.                Calc</a:t>
            </a:r>
          </a:p>
          <a:p>
            <a:pPr>
              <a:buNone/>
            </a:pPr>
            <a:r>
              <a:rPr lang="en-US" sz="2800" dirty="0" smtClean="0">
                <a:solidFill>
                  <a:srgbClr val="7030A0"/>
                </a:solidFill>
              </a:rPr>
              <a:t>    Bold italics second degree remedies.          </a:t>
            </a:r>
            <a:r>
              <a:rPr lang="en-US" sz="2800" b="1" i="1" dirty="0" smtClean="0">
                <a:solidFill>
                  <a:srgbClr val="7030A0"/>
                </a:solidFill>
              </a:rPr>
              <a:t>Calc   </a:t>
            </a:r>
            <a:r>
              <a:rPr lang="en-US" sz="2800" dirty="0" smtClean="0">
                <a:solidFill>
                  <a:srgbClr val="7030A0"/>
                </a:solidFill>
              </a:rPr>
              <a:t>            Bold upper case third degree remedies.    </a:t>
            </a:r>
            <a:r>
              <a:rPr lang="en-US" sz="2800" b="1" dirty="0" smtClean="0">
                <a:solidFill>
                  <a:srgbClr val="7030A0"/>
                </a:solidFill>
              </a:rPr>
              <a:t>CALC</a:t>
            </a:r>
          </a:p>
          <a:p>
            <a:pPr>
              <a:buNone/>
            </a:pPr>
            <a:r>
              <a:rPr lang="en-US" sz="2800" dirty="0" smtClean="0">
                <a:solidFill>
                  <a:srgbClr val="7030A0"/>
                </a:solidFill>
              </a:rPr>
              <a:t>    Bold upper case underlined fourth degree remedies.</a:t>
            </a:r>
          </a:p>
          <a:p>
            <a:pPr>
              <a:buNone/>
            </a:pPr>
            <a:r>
              <a:rPr lang="en-US" sz="2800" dirty="0" smtClean="0">
                <a:solidFill>
                  <a:srgbClr val="7030A0"/>
                </a:solidFill>
              </a:rPr>
              <a:t>                                                                               </a:t>
            </a:r>
            <a:r>
              <a:rPr lang="en-US" sz="2800" b="1" u="sng" dirty="0" smtClean="0">
                <a:solidFill>
                  <a:srgbClr val="7030A0"/>
                </a:solidFill>
              </a:rPr>
              <a:t>CALC</a:t>
            </a:r>
          </a:p>
          <a:p>
            <a:pPr>
              <a:buNone/>
            </a:pPr>
            <a:r>
              <a:rPr lang="en-US" sz="2800" b="1" dirty="0" smtClean="0">
                <a:solidFill>
                  <a:srgbClr val="7030A0"/>
                </a:solidFill>
              </a:rPr>
              <a:t>Textual changes made in complete repertory comparing to Kent’s repertory :</a:t>
            </a:r>
          </a:p>
          <a:p>
            <a:pPr>
              <a:buNone/>
            </a:pPr>
            <a:r>
              <a:rPr lang="en-US" sz="2800" dirty="0" smtClean="0">
                <a:solidFill>
                  <a:srgbClr val="7030A0"/>
                </a:solidFill>
              </a:rPr>
              <a:t>          1, The hierarchy and text of each rubric have been examined and inconsistencies have been corrected</a:t>
            </a:r>
            <a:r>
              <a:rPr lang="en-US" sz="2800"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t>          </a:t>
            </a:r>
            <a:r>
              <a:rPr lang="en-US" sz="2800" dirty="0" smtClean="0">
                <a:solidFill>
                  <a:srgbClr val="7030A0"/>
                </a:solidFill>
              </a:rPr>
              <a:t>2, The most important word in a rubric was moved to beginning of the rubric, ex, ‘during urination’ was changed to  ‘urination during’.</a:t>
            </a:r>
          </a:p>
          <a:p>
            <a:pPr>
              <a:buNone/>
            </a:pPr>
            <a:r>
              <a:rPr lang="en-US" sz="2800" dirty="0" smtClean="0">
                <a:solidFill>
                  <a:srgbClr val="7030A0"/>
                </a:solidFill>
              </a:rPr>
              <a:t>          3, The rubric were re-ordered alphabetically for the hierarchy used in Kent’s repertory and that hierarchy has been improved compared to Kent’s. The hierarchy of the rubrics was restructured of following format : General, side (one side, left, right), time (agg and amel), modalities, concordance, extending to, localization and sensation (pain).</a:t>
            </a:r>
          </a:p>
          <a:p>
            <a:pPr>
              <a:buNone/>
            </a:pPr>
            <a:r>
              <a:rPr lang="en-US" sz="2800" dirty="0" smtClean="0">
                <a:solidFill>
                  <a:srgbClr val="7030A0"/>
                </a:solidFill>
              </a:rPr>
              <a:t>         4, All of the ‘agg’ rubrics with ‘amel’, sub-rubrics were recognized, ex, stooping ‘agg’ ‘amel’, etc.</a:t>
            </a:r>
          </a:p>
          <a:p>
            <a:pPr>
              <a:buNone/>
            </a:pPr>
            <a:r>
              <a:rPr lang="en-US" sz="2800" dirty="0" smtClean="0">
                <a:solidFill>
                  <a:srgbClr val="7030A0"/>
                </a:solidFill>
              </a:rPr>
              <a:t>          5, Older terminology was replaced, when clearly need by more modern terminology following the</a:t>
            </a:r>
            <a:endParaRPr lang="en-US" sz="2800" dirty="0">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Autofit/>
          </a:bodyPr>
          <a:lstStyle/>
          <a:p>
            <a:pPr>
              <a:buNone/>
            </a:pPr>
            <a:r>
              <a:rPr lang="en-US" sz="2800" dirty="0" smtClean="0">
                <a:solidFill>
                  <a:srgbClr val="7030A0"/>
                </a:solidFill>
              </a:rPr>
              <a:t>     American English spelling , ex, miscarriage is included in abortion.</a:t>
            </a:r>
          </a:p>
          <a:p>
            <a:pPr>
              <a:buNone/>
            </a:pPr>
            <a:r>
              <a:rPr lang="en-US" sz="2800" dirty="0" smtClean="0">
                <a:solidFill>
                  <a:srgbClr val="7030A0"/>
                </a:solidFill>
              </a:rPr>
              <a:t>          6, The text of the rubrics, when unclear, has been corrected to match its materia medica source text.</a:t>
            </a:r>
          </a:p>
          <a:p>
            <a:pPr>
              <a:buNone/>
            </a:pPr>
            <a:r>
              <a:rPr lang="en-US" sz="2800" dirty="0" smtClean="0">
                <a:solidFill>
                  <a:srgbClr val="7030A0"/>
                </a:solidFill>
              </a:rPr>
              <a:t>           7, Replaced the inconsistent use of several words with the similar meaning rubric by a single word through out, ex, micturation becames urination and qualmishness became nausea.</a:t>
            </a:r>
          </a:p>
          <a:p>
            <a:pPr>
              <a:buNone/>
            </a:pPr>
            <a:r>
              <a:rPr lang="en-US" sz="2800" dirty="0" smtClean="0">
                <a:solidFill>
                  <a:srgbClr val="7030A0"/>
                </a:solidFill>
              </a:rPr>
              <a:t>          8, Different abbreviations for one and the same remedy were put together, ex, kaol and alum-sil became alum-sil.</a:t>
            </a:r>
          </a:p>
          <a:p>
            <a:pPr>
              <a:buNone/>
            </a:pPr>
            <a:r>
              <a:rPr lang="en-US" sz="2800" dirty="0" smtClean="0">
                <a:solidFill>
                  <a:srgbClr val="7030A0"/>
                </a:solidFill>
              </a:rPr>
              <a:t>            9, The remedies in each rubric were re ordered </a:t>
            </a:r>
          </a:p>
          <a:p>
            <a:pPr>
              <a:buNone/>
            </a:pPr>
            <a:r>
              <a:rPr lang="en-US" sz="2800" dirty="0" smtClean="0">
                <a:solidFill>
                  <a:srgbClr val="7030A0"/>
                </a:solidFill>
              </a:rPr>
              <a:t>Alphabetically according to the alphabetical order of abbreviations instead of the alphabetic order of the </a:t>
            </a:r>
          </a:p>
          <a:p>
            <a:pPr>
              <a:buNone/>
            </a:pPr>
            <a:r>
              <a:rPr lang="en-US" sz="2800" dirty="0" smtClean="0"/>
              <a:t>         </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Autofit/>
          </a:bodyPr>
          <a:lstStyle/>
          <a:p>
            <a:pPr>
              <a:buNone/>
            </a:pPr>
            <a:r>
              <a:rPr lang="en-US" sz="2800" dirty="0" smtClean="0"/>
              <a:t>   </a:t>
            </a:r>
            <a:r>
              <a:rPr lang="en-US" sz="2800" dirty="0" smtClean="0">
                <a:solidFill>
                  <a:srgbClr val="7030A0"/>
                </a:solidFill>
              </a:rPr>
              <a:t>full name of the remedies.</a:t>
            </a:r>
          </a:p>
          <a:p>
            <a:pPr>
              <a:buNone/>
            </a:pPr>
            <a:r>
              <a:rPr lang="en-US" sz="2800" dirty="0" smtClean="0">
                <a:solidFill>
                  <a:srgbClr val="7030A0"/>
                </a:solidFill>
              </a:rPr>
              <a:t>  10, Some remedy abbreviations have been changed to ensure less confusion about what each abbreviations denotes. The confusion was particularly marked for the mineral salts, metals, acidums and aceticums, ex, aceticum, aceticas ends in –acet, previously –a or –ac. Alkaloids ends in –in, eg, Dub was changed to Dubin, coni-br was changed to Conin-br, likewise all are changed.</a:t>
            </a:r>
          </a:p>
          <a:p>
            <a:pPr>
              <a:buNone/>
            </a:pPr>
            <a:r>
              <a:rPr lang="en-US" sz="2800" dirty="0" smtClean="0">
                <a:solidFill>
                  <a:srgbClr val="7030A0"/>
                </a:solidFill>
              </a:rPr>
              <a:t>     11, Dreams rubrics have been put in mind chapter, speech in mind chapter is changed to new chapter ‘voice and speech’. Forehead in head and face chapter moved to face chapter. Desire and aversion rubrics in stomach have been moved to generalities chapter under food and drinks.</a:t>
            </a:r>
          </a:p>
          <a:p>
            <a:pPr>
              <a:buNone/>
            </a:pPr>
            <a:r>
              <a:rPr lang="en-US" sz="2800" dirty="0" smtClean="0"/>
              <a:t>   </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buNone/>
            </a:pPr>
            <a:r>
              <a:rPr lang="en-US" sz="2800" dirty="0" smtClean="0">
                <a:solidFill>
                  <a:srgbClr val="7030A0"/>
                </a:solidFill>
              </a:rPr>
              <a:t>        12, The body anxieties and apprehension have been included in the mind chapter under anxiety. Ex, stomach anxiety has been included in Mind anxiety stomach in.</a:t>
            </a:r>
          </a:p>
          <a:p>
            <a:pPr>
              <a:buNone/>
            </a:pPr>
            <a:r>
              <a:rPr lang="en-US" sz="2800" dirty="0" smtClean="0">
                <a:solidFill>
                  <a:srgbClr val="7030A0"/>
                </a:solidFill>
              </a:rPr>
              <a:t>           13, In all chapters discolourations and eruptions rubrics has been recognized so that all of the sub rubrics now fit the same hierarchical layout. The layout is the general rubric,, then sub-rubrics concerning the time modalities, the general modalities and the locations, followed by specific colours or specific type of eruptions with their specific locations as sub-rubrics.</a:t>
            </a:r>
          </a:p>
          <a:p>
            <a:pPr>
              <a:buNone/>
            </a:pPr>
            <a:r>
              <a:rPr lang="en-US" sz="2800" dirty="0" smtClean="0">
                <a:solidFill>
                  <a:srgbClr val="7030A0"/>
                </a:solidFill>
              </a:rPr>
              <a:t>            14,In all chapters the main pain rubrics, except for the head pain chapter and the extremities pain chapter, have been reorganized hierarchically.</a:t>
            </a:r>
            <a:endParaRPr lang="en-US" sz="2800"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lnSpcReduction="10000"/>
          </a:bodyPr>
          <a:lstStyle/>
          <a:p>
            <a:pPr>
              <a:buNone/>
            </a:pPr>
            <a:r>
              <a:rPr lang="en-US" dirty="0" smtClean="0">
                <a:solidFill>
                  <a:srgbClr val="7030A0"/>
                </a:solidFill>
              </a:rPr>
              <a:t>                        COMPLETE REPERTORY</a:t>
            </a:r>
          </a:p>
          <a:p>
            <a:pPr>
              <a:buNone/>
            </a:pPr>
            <a:r>
              <a:rPr lang="en-US" sz="2800" b="1" dirty="0" smtClean="0">
                <a:solidFill>
                  <a:srgbClr val="7030A0"/>
                </a:solidFill>
              </a:rPr>
              <a:t>     Author</a:t>
            </a:r>
            <a:r>
              <a:rPr lang="en-US" sz="2800" dirty="0" smtClean="0">
                <a:solidFill>
                  <a:srgbClr val="7030A0"/>
                </a:solidFill>
              </a:rPr>
              <a:t>: Dr.Roger van zandvoort.</a:t>
            </a:r>
          </a:p>
          <a:p>
            <a:pPr>
              <a:buNone/>
            </a:pPr>
            <a:r>
              <a:rPr lang="en-US" sz="2800" b="1" dirty="0" smtClean="0">
                <a:solidFill>
                  <a:srgbClr val="7030A0"/>
                </a:solidFill>
              </a:rPr>
              <a:t>     Contents of the repertory:                                          Table of the contents : </a:t>
            </a:r>
            <a:r>
              <a:rPr lang="en-US" sz="2800" dirty="0" smtClean="0">
                <a:solidFill>
                  <a:srgbClr val="7030A0"/>
                </a:solidFill>
              </a:rPr>
              <a:t>Here the contents of the repertory are mentioned.</a:t>
            </a:r>
          </a:p>
          <a:p>
            <a:pPr>
              <a:buNone/>
            </a:pPr>
            <a:r>
              <a:rPr lang="en-US" sz="2800" dirty="0">
                <a:solidFill>
                  <a:srgbClr val="7030A0"/>
                </a:solidFill>
              </a:rPr>
              <a:t> </a:t>
            </a:r>
            <a:r>
              <a:rPr lang="en-US" sz="2800" dirty="0" smtClean="0">
                <a:solidFill>
                  <a:srgbClr val="7030A0"/>
                </a:solidFill>
              </a:rPr>
              <a:t>   </a:t>
            </a:r>
            <a:r>
              <a:rPr lang="en-US" sz="2800" b="1" dirty="0" smtClean="0">
                <a:solidFill>
                  <a:srgbClr val="7030A0"/>
                </a:solidFill>
              </a:rPr>
              <a:t>Foreword to the English \ Hindi edition of complete repertory :</a:t>
            </a:r>
            <a:r>
              <a:rPr lang="en-US" sz="2800" dirty="0" smtClean="0">
                <a:solidFill>
                  <a:srgbClr val="7030A0"/>
                </a:solidFill>
              </a:rPr>
              <a:t> Here it is generally mentioned about the repertory, materia medica, understanding of the people about repertory and materiamedica , it is written by the author, in June 2011.</a:t>
            </a:r>
          </a:p>
          <a:p>
            <a:pPr>
              <a:buNone/>
            </a:pPr>
            <a:r>
              <a:rPr lang="en-US" sz="2800" b="1" dirty="0">
                <a:solidFill>
                  <a:srgbClr val="7030A0"/>
                </a:solidFill>
              </a:rPr>
              <a:t> </a:t>
            </a:r>
            <a:r>
              <a:rPr lang="en-US" sz="2800" b="1" dirty="0" smtClean="0">
                <a:solidFill>
                  <a:srgbClr val="7030A0"/>
                </a:solidFill>
              </a:rPr>
              <a:t>   Preface : </a:t>
            </a:r>
            <a:r>
              <a:rPr lang="en-US" sz="2800" dirty="0" smtClean="0">
                <a:solidFill>
                  <a:srgbClr val="7030A0"/>
                </a:solidFill>
              </a:rPr>
              <a:t>In this generally mentioned about repertory, difficulties and how the repertory translated in to Hindi are mentioned. Preface was by Dr.K.M.Nishant Nambesan and Dr.Smita Nambesan.</a:t>
            </a:r>
          </a:p>
          <a:p>
            <a:pPr>
              <a:buNone/>
            </a:pPr>
            <a:r>
              <a:rPr lang="en-US" sz="2800" dirty="0">
                <a:solidFill>
                  <a:srgbClr val="7030A0"/>
                </a:solidFill>
              </a:rPr>
              <a:t> </a:t>
            </a: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a:buNone/>
            </a:pPr>
            <a:r>
              <a:rPr lang="en-US" dirty="0" smtClean="0">
                <a:solidFill>
                  <a:srgbClr val="7030A0"/>
                </a:solidFill>
              </a:rPr>
              <a:t>    </a:t>
            </a:r>
            <a:r>
              <a:rPr lang="en-US" sz="2800" dirty="0" smtClean="0">
                <a:solidFill>
                  <a:srgbClr val="7030A0"/>
                </a:solidFill>
              </a:rPr>
              <a:t>The all start with general, with the sub-rubrics arranged by the time modalities, the general modalities and causations and the ‘extending to’ rubrics followed by the pain types including, wandering, radiating, and pulsating/throbbing, that were formerly found in the sub-rubrics of pain general. The rubrics pain from the head and extremities chapter have been moved to their own chapters in order to minimize confusion.</a:t>
            </a:r>
          </a:p>
          <a:p>
            <a:pPr>
              <a:buNone/>
            </a:pPr>
            <a:r>
              <a:rPr lang="en-US" sz="2800" dirty="0" smtClean="0">
                <a:solidFill>
                  <a:srgbClr val="7030A0"/>
                </a:solidFill>
              </a:rPr>
              <a:t>          15, Several body locations have been moved from more than one chapter to the one chapter in order to be consistent. Forehead as a location could be found in both the face chapter and the head chapter. It is now contained in the face chapter with </a:t>
            </a:r>
            <a:endParaRPr lang="en-US" sz="2800" dirty="0">
              <a:solidFill>
                <a:srgbClr val="7030A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t>     </a:t>
            </a:r>
            <a:r>
              <a:rPr lang="en-US" sz="2800" dirty="0" smtClean="0">
                <a:solidFill>
                  <a:srgbClr val="7030A0"/>
                </a:solidFill>
              </a:rPr>
              <a:t>cross-reference at the old location. </a:t>
            </a:r>
          </a:p>
          <a:p>
            <a:pPr>
              <a:buNone/>
            </a:pPr>
            <a:r>
              <a:rPr lang="en-US" sz="2800" dirty="0" smtClean="0">
                <a:solidFill>
                  <a:srgbClr val="7030A0"/>
                </a:solidFill>
              </a:rPr>
              <a:t>            16, All noises in all different chapters have been put together, like in the ear chapter, under the main rubric noises.</a:t>
            </a:r>
          </a:p>
          <a:p>
            <a:pPr>
              <a:buNone/>
            </a:pPr>
            <a:r>
              <a:rPr lang="en-US" sz="2800" dirty="0" smtClean="0">
                <a:solidFill>
                  <a:srgbClr val="7030A0"/>
                </a:solidFill>
              </a:rPr>
              <a:t>             17, In line with hand written suggestion by Kent as found in P. Schmidt’s copies of kent’s repertory new chapters have been created for smell and taste.</a:t>
            </a:r>
          </a:p>
          <a:p>
            <a:pPr>
              <a:buNone/>
            </a:pPr>
            <a:r>
              <a:rPr lang="en-US" sz="2800" dirty="0" smtClean="0">
                <a:solidFill>
                  <a:srgbClr val="7030A0"/>
                </a:solidFill>
              </a:rPr>
              <a:t>         18, The aversion and desire rubrics in stomach have been moved to the generalities chapter where they can be found combined under the main rubric food and drinks.</a:t>
            </a:r>
          </a:p>
          <a:p>
            <a:pPr>
              <a:buNone/>
            </a:pPr>
            <a:r>
              <a:rPr lang="en-US" sz="2800" dirty="0" smtClean="0">
                <a:solidFill>
                  <a:srgbClr val="7030A0"/>
                </a:solidFill>
              </a:rPr>
              <a:t>           19,  In the stomach chapter the indigestion and disordered rubrics have been recognized so that now the indigestion rubric contains all the modalities </a:t>
            </a:r>
            <a:endParaRPr lang="en-US" sz="2800" dirty="0">
              <a:solidFill>
                <a:srgbClr val="7030A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sz="2800" dirty="0" smtClean="0">
                <a:solidFill>
                  <a:srgbClr val="7030A0"/>
                </a:solidFill>
              </a:rPr>
              <a:t>    around indigestion and disordered and the disordered rubric contains all specific foods that cause indigestion or disordered stomach.</a:t>
            </a:r>
          </a:p>
          <a:p>
            <a:pPr>
              <a:buNone/>
            </a:pPr>
            <a:r>
              <a:rPr lang="en-US" sz="2800" dirty="0" smtClean="0">
                <a:solidFill>
                  <a:srgbClr val="7030A0"/>
                </a:solidFill>
              </a:rPr>
              <a:t>          20, In the abdomen chapter all epigastrium locations have been moved to  the stomach chapter and have been put in the general stomach rubrics there.</a:t>
            </a:r>
          </a:p>
          <a:p>
            <a:pPr>
              <a:buNone/>
            </a:pPr>
            <a:r>
              <a:rPr lang="en-US" sz="2800" dirty="0" smtClean="0">
                <a:solidFill>
                  <a:srgbClr val="7030A0"/>
                </a:solidFill>
              </a:rPr>
              <a:t>          21, In the stool chapter all colours have been put under the main rubric colour similar to urine chapter.</a:t>
            </a:r>
          </a:p>
          <a:p>
            <a:pPr>
              <a:buNone/>
            </a:pPr>
            <a:r>
              <a:rPr lang="en-US" sz="2800" dirty="0" smtClean="0">
                <a:solidFill>
                  <a:srgbClr val="7030A0"/>
                </a:solidFill>
              </a:rPr>
              <a:t>          22,In the male and female chapters the rubrics for excitement, sexual passion, desire diminished have been recognized  in to sexual desire with diminished or increased as sub-rubrics. In the female chapter the rubrics menses, leucorrhoea and lochia have been recognized with all general modalities under the</a:t>
            </a:r>
            <a:endParaRPr lang="en-US" sz="2800" dirty="0">
              <a:solidFill>
                <a:srgbClr val="7030A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buNone/>
            </a:pPr>
            <a:r>
              <a:rPr lang="en-US" sz="2800" dirty="0" smtClean="0">
                <a:solidFill>
                  <a:srgbClr val="7030A0"/>
                </a:solidFill>
              </a:rPr>
              <a:t>     rubric general followed by the rubrics describing the appearance of the menses, leucorrhoea and lochia.</a:t>
            </a:r>
          </a:p>
          <a:p>
            <a:pPr>
              <a:buNone/>
            </a:pPr>
            <a:r>
              <a:rPr lang="en-US" sz="2800" dirty="0" smtClean="0">
                <a:solidFill>
                  <a:srgbClr val="7030A0"/>
                </a:solidFill>
              </a:rPr>
              <a:t>        23, A new chapter has been created containing those speech rubrics from mind and mouth chapters that are related to speech production problems and the voice rubrics formerly found in the larynx and trachea chapter. The rubrics of speech related to emotional background have been placed in the mind chapter.</a:t>
            </a:r>
          </a:p>
          <a:p>
            <a:pPr>
              <a:buNone/>
            </a:pPr>
            <a:r>
              <a:rPr lang="en-US" sz="2800" dirty="0" smtClean="0">
                <a:solidFill>
                  <a:srgbClr val="7030A0"/>
                </a:solidFill>
              </a:rPr>
              <a:t>         24,The fever chapter has been renamed to Fever, Heat. The Chill chapter to Chill Chilliness. The main rubric chilliness in here is confusing and could possible be combined with similar rubrics in generalities chapter.</a:t>
            </a:r>
            <a:endParaRPr lang="en-US" sz="2800" dirty="0">
              <a:solidFill>
                <a:srgbClr val="7030A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buNone/>
            </a:pPr>
            <a:r>
              <a:rPr lang="en-US" sz="2800" dirty="0" smtClean="0">
                <a:solidFill>
                  <a:srgbClr val="7030A0"/>
                </a:solidFill>
              </a:rPr>
              <a:t>        25, In the skin chapter all the pains have been put under pain.</a:t>
            </a:r>
          </a:p>
          <a:p>
            <a:pPr>
              <a:buNone/>
            </a:pPr>
            <a:r>
              <a:rPr lang="en-US" sz="2800" dirty="0" smtClean="0">
                <a:solidFill>
                  <a:srgbClr val="7030A0"/>
                </a:solidFill>
              </a:rPr>
              <a:t>         26, In generalities abuse of several substances and poisoning by several substances have been put under the main rubric Abuse of, Poisoning with.</a:t>
            </a:r>
          </a:p>
          <a:p>
            <a:pPr>
              <a:buNone/>
            </a:pPr>
            <a:r>
              <a:rPr lang="en-US" sz="2800" b="1" dirty="0" smtClean="0">
                <a:solidFill>
                  <a:srgbClr val="7030A0"/>
                </a:solidFill>
              </a:rPr>
              <a:t>Repertory page reference :</a:t>
            </a:r>
          </a:p>
          <a:p>
            <a:pPr>
              <a:buNone/>
            </a:pPr>
            <a:r>
              <a:rPr lang="en-US" sz="2800" dirty="0" smtClean="0">
                <a:solidFill>
                  <a:srgbClr val="7030A0"/>
                </a:solidFill>
              </a:rPr>
              <a:t>             Page reference to Kent’s repertory[k], the synthetic repertory [sI or sII or sIII] and repertorium generale [G] have been included for those rubrics that are mentioned in these repertories. Eg, mental [K95, SI23, G76] indicating the rubric is found in kent’s repertory on page 95, in the synthetic repertory vol- I in column 23 and repertorium generale on page 76.</a:t>
            </a:r>
          </a:p>
          <a:p>
            <a:pPr>
              <a:buNone/>
            </a:pPr>
            <a:r>
              <a:rPr lang="en-US" sz="2800" b="1" dirty="0" smtClean="0">
                <a:solidFill>
                  <a:srgbClr val="7030A0"/>
                </a:solidFill>
              </a:rPr>
              <a:t>                                      THANK YOU</a:t>
            </a:r>
            <a:endParaRPr lang="en-US" sz="2800" b="1"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1, Mind chapter is only in book version (in few books vol I mind, vol II vertigo to speech and voice, vol III respiration to generalities), others are in computer version only.</a:t>
            </a:r>
          </a:p>
          <a:p>
            <a:pPr>
              <a:buNone/>
            </a:pPr>
            <a:r>
              <a:rPr lang="en-US" sz="2800" dirty="0" smtClean="0">
                <a:solidFill>
                  <a:srgbClr val="7030A0"/>
                </a:solidFill>
              </a:rPr>
              <a:t>       2, Pages of the book is divided in to two using a vertical line.</a:t>
            </a:r>
          </a:p>
          <a:p>
            <a:pPr>
              <a:buNone/>
            </a:pPr>
            <a:r>
              <a:rPr lang="en-US" sz="2800" dirty="0" smtClean="0">
                <a:solidFill>
                  <a:srgbClr val="7030A0"/>
                </a:solidFill>
              </a:rPr>
              <a:t>        3, main rubrics are in bold capitals.</a:t>
            </a:r>
          </a:p>
          <a:p>
            <a:pPr>
              <a:buNone/>
            </a:pPr>
            <a:r>
              <a:rPr lang="en-US" sz="2800" dirty="0" smtClean="0">
                <a:solidFill>
                  <a:srgbClr val="7030A0"/>
                </a:solidFill>
              </a:rPr>
              <a:t>        4, sub rubrics are in small bold letters.</a:t>
            </a:r>
          </a:p>
          <a:p>
            <a:pPr>
              <a:buNone/>
            </a:pPr>
            <a:r>
              <a:rPr lang="en-US" sz="2800" dirty="0" smtClean="0">
                <a:solidFill>
                  <a:srgbClr val="7030A0"/>
                </a:solidFill>
              </a:rPr>
              <a:t>        5, main and sub rubrics are mentioned in English and Hindi, Hindi is bracketed.</a:t>
            </a:r>
          </a:p>
          <a:p>
            <a:pPr>
              <a:buNone/>
            </a:pPr>
            <a:r>
              <a:rPr lang="en-US" sz="2800" smtClean="0">
                <a:solidFill>
                  <a:srgbClr val="7030A0"/>
                </a:solidFill>
              </a:rPr>
              <a:t>       </a:t>
            </a:r>
            <a:endParaRPr lang="en-US" sz="2800"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sz="2800" dirty="0" smtClean="0">
                <a:solidFill>
                  <a:srgbClr val="7030A0"/>
                </a:solidFill>
              </a:rPr>
              <a:t> </a:t>
            </a:r>
            <a:r>
              <a:rPr lang="en-US" sz="2800" b="1" dirty="0" smtClean="0">
                <a:solidFill>
                  <a:srgbClr val="7030A0"/>
                </a:solidFill>
              </a:rPr>
              <a:t>Acknowledgement </a:t>
            </a:r>
            <a:r>
              <a:rPr lang="en-US" sz="2800" dirty="0" smtClean="0">
                <a:solidFill>
                  <a:srgbClr val="7030A0"/>
                </a:solidFill>
              </a:rPr>
              <a:t>: In this author’s acknowledgement towards those who supported in the compilation of this repertory.</a:t>
            </a:r>
          </a:p>
          <a:p>
            <a:pPr>
              <a:buNone/>
            </a:pPr>
            <a:r>
              <a:rPr lang="en-US" sz="2800" dirty="0" smtClean="0">
                <a:solidFill>
                  <a:srgbClr val="7030A0"/>
                </a:solidFill>
              </a:rPr>
              <a:t> </a:t>
            </a:r>
            <a:r>
              <a:rPr lang="en-US" sz="2800" b="1" dirty="0" smtClean="0">
                <a:solidFill>
                  <a:srgbClr val="7030A0"/>
                </a:solidFill>
              </a:rPr>
              <a:t>Repertory development : </a:t>
            </a:r>
            <a:r>
              <a:rPr lang="en-US" sz="2800" dirty="0" smtClean="0">
                <a:solidFill>
                  <a:srgbClr val="7030A0"/>
                </a:solidFill>
              </a:rPr>
              <a:t>In this generally the development of the repertory is mentioned, begins with Boenninghusen’s repertory, Kent’s, Hering, and modern repertories, including computer repertories and mentioned about integrated approach of the repertories.</a:t>
            </a:r>
          </a:p>
          <a:p>
            <a:pPr>
              <a:buNone/>
            </a:pPr>
            <a:r>
              <a:rPr lang="en-US" sz="2800" b="1" dirty="0" smtClean="0">
                <a:solidFill>
                  <a:srgbClr val="7030A0"/>
                </a:solidFill>
              </a:rPr>
              <a:t>Introduction about complete repertory 2011 : </a:t>
            </a:r>
          </a:p>
          <a:p>
            <a:pPr>
              <a:buNone/>
            </a:pPr>
            <a:r>
              <a:rPr lang="en-US" sz="2800" dirty="0">
                <a:solidFill>
                  <a:srgbClr val="7030A0"/>
                </a:solidFill>
              </a:rPr>
              <a:t> </a:t>
            </a:r>
            <a:r>
              <a:rPr lang="en-US" sz="2800" dirty="0" smtClean="0">
                <a:solidFill>
                  <a:srgbClr val="7030A0"/>
                </a:solidFill>
              </a:rPr>
              <a:t>         The complete repertory is a standard reference source, being one of the principle modern repertories, in daily use by Homoeopaths all over the world, is being translated in to many languages.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sz="2800" dirty="0" smtClean="0">
                <a:solidFill>
                  <a:srgbClr val="7030A0"/>
                </a:solidFill>
              </a:rPr>
              <a:t>         (German, French, Dutch, Japanese, Chinese, Hungarian, Portuguese, Spanish, Italian, Romanian, Russian, Hindi). Based on Kent’s repertory, it has been extensively revised, corrected and updated through several editions and incorporating materials from, materiamedica, clinical cases and other repertories.</a:t>
            </a:r>
          </a:p>
          <a:p>
            <a:pPr>
              <a:buNone/>
            </a:pPr>
            <a:r>
              <a:rPr lang="en-US" sz="2800" dirty="0">
                <a:solidFill>
                  <a:srgbClr val="7030A0"/>
                </a:solidFill>
              </a:rPr>
              <a:t> </a:t>
            </a:r>
            <a:r>
              <a:rPr lang="en-US" sz="2800" dirty="0" smtClean="0">
                <a:solidFill>
                  <a:srgbClr val="7030A0"/>
                </a:solidFill>
              </a:rPr>
              <a:t>            In it’s latest edition contain nearly 2.3 million remedy additions in over 2,06,000 rubrics. The 2011 complete repertory features the remedy grading system that were  introduced in the repertorium universale, i.e., use the Boenninghausen’s grading system for more detailed results in analysis, and benefits from the extensive revision and increase </a:t>
            </a:r>
          </a:p>
          <a:p>
            <a:pPr>
              <a:buNone/>
            </a:pPr>
            <a:endParaRPr lang="en-US" sz="2800" dirty="0"/>
          </a:p>
          <a:p>
            <a:pPr>
              <a:buNone/>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Autofit/>
          </a:bodyPr>
          <a:lstStyle/>
          <a:p>
            <a:pPr>
              <a:buNone/>
            </a:pPr>
            <a:r>
              <a:rPr lang="en-US" sz="2800" dirty="0" smtClean="0">
                <a:solidFill>
                  <a:srgbClr val="7030A0"/>
                </a:solidFill>
              </a:rPr>
              <a:t>    in number of cross references between rubrics undertaken for the introduction of this repertory. The rubrics are arranged alphabetically, main and sub rubrics are in English and Hindi.</a:t>
            </a:r>
          </a:p>
          <a:p>
            <a:pPr>
              <a:buNone/>
            </a:pPr>
            <a:r>
              <a:rPr lang="en-US" sz="2800" b="1" dirty="0" smtClean="0">
                <a:solidFill>
                  <a:srgbClr val="7030A0"/>
                </a:solidFill>
              </a:rPr>
              <a:t>Authors profile : </a:t>
            </a:r>
            <a:r>
              <a:rPr lang="en-US" sz="2800" dirty="0" smtClean="0">
                <a:solidFill>
                  <a:srgbClr val="7030A0"/>
                </a:solidFill>
              </a:rPr>
              <a:t>An enormous amount of work during the last several years has gone in to integrating the important sources of the past in to the complete repertory. The percentage materials from old sources has been substantially increased with additions from like of T.F.Allen, Jahr, Farrington, Clarke, Lippe, etc.</a:t>
            </a:r>
          </a:p>
          <a:p>
            <a:pPr>
              <a:buNone/>
            </a:pPr>
            <a:r>
              <a:rPr lang="en-US" sz="2800" dirty="0">
                <a:solidFill>
                  <a:srgbClr val="7030A0"/>
                </a:solidFill>
              </a:rPr>
              <a:t> </a:t>
            </a:r>
            <a:r>
              <a:rPr lang="en-US" sz="2800" dirty="0" smtClean="0">
                <a:solidFill>
                  <a:srgbClr val="7030A0"/>
                </a:solidFill>
              </a:rPr>
              <a:t>            Some authors like Hahnemann, Boger, Kent and Knerr who were already well represented in the last six versions of complete repertory / repertorium universale.</a:t>
            </a:r>
          </a:p>
          <a:p>
            <a:pPr>
              <a:buNone/>
            </a:pPr>
            <a:r>
              <a:rPr lang="en-US" sz="2800" dirty="0">
                <a:solidFill>
                  <a:srgbClr val="7030A0"/>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Autofit/>
          </a:bodyPr>
          <a:lstStyle/>
          <a:p>
            <a:pPr>
              <a:buNone/>
            </a:pPr>
            <a:r>
              <a:rPr lang="en-US" sz="2800" dirty="0" smtClean="0">
                <a:solidFill>
                  <a:srgbClr val="7030A0"/>
                </a:solidFill>
              </a:rPr>
              <a:t>            About 15,000 additions from contemporary homoeopathic magazines and hundreds of additions from internet magazines.</a:t>
            </a:r>
          </a:p>
          <a:p>
            <a:pPr>
              <a:buNone/>
            </a:pPr>
            <a:r>
              <a:rPr lang="en-US" sz="2800" dirty="0">
                <a:solidFill>
                  <a:srgbClr val="7030A0"/>
                </a:solidFill>
              </a:rPr>
              <a:t> </a:t>
            </a:r>
            <a:r>
              <a:rPr lang="en-US" sz="2800" dirty="0" smtClean="0">
                <a:solidFill>
                  <a:srgbClr val="7030A0"/>
                </a:solidFill>
              </a:rPr>
              <a:t>          14 – remedy pictures have been added since 2010.</a:t>
            </a:r>
          </a:p>
          <a:p>
            <a:pPr>
              <a:buNone/>
            </a:pPr>
            <a:r>
              <a:rPr lang="en-US" sz="2800" dirty="0">
                <a:solidFill>
                  <a:srgbClr val="7030A0"/>
                </a:solidFill>
              </a:rPr>
              <a:t> </a:t>
            </a:r>
            <a:r>
              <a:rPr lang="en-US" sz="2800" dirty="0" smtClean="0">
                <a:solidFill>
                  <a:srgbClr val="7030A0"/>
                </a:solidFill>
              </a:rPr>
              <a:t>          Nearly 3,00,000, additions </a:t>
            </a:r>
            <a:r>
              <a:rPr lang="en-US" sz="2800" dirty="0">
                <a:solidFill>
                  <a:srgbClr val="7030A0"/>
                </a:solidFill>
              </a:rPr>
              <a:t>f</a:t>
            </a:r>
            <a:r>
              <a:rPr lang="en-US" sz="2800" dirty="0" smtClean="0">
                <a:solidFill>
                  <a:srgbClr val="7030A0"/>
                </a:solidFill>
              </a:rPr>
              <a:t>rom John Henry Clarke’s clinical materia medica of mainly the smaller remedies, out of 1, start of 2 and 3.</a:t>
            </a:r>
          </a:p>
          <a:p>
            <a:pPr>
              <a:buNone/>
            </a:pPr>
            <a:r>
              <a:rPr lang="en-US" sz="2800" b="1" dirty="0" smtClean="0">
                <a:solidFill>
                  <a:srgbClr val="7030A0"/>
                </a:solidFill>
              </a:rPr>
              <a:t>Structural changes :</a:t>
            </a:r>
          </a:p>
          <a:p>
            <a:pPr>
              <a:buNone/>
            </a:pPr>
            <a:r>
              <a:rPr lang="en-US" sz="2800" dirty="0" smtClean="0">
                <a:solidFill>
                  <a:srgbClr val="7030A0"/>
                </a:solidFill>
              </a:rPr>
              <a:t>           In order to make the information easier to access the following structural changes made for the 2008 edition.</a:t>
            </a:r>
          </a:p>
          <a:p>
            <a:pPr>
              <a:buNone/>
            </a:pPr>
            <a:r>
              <a:rPr lang="en-US" sz="2800" dirty="0" smtClean="0">
                <a:solidFill>
                  <a:srgbClr val="7030A0"/>
                </a:solidFill>
              </a:rPr>
              <a:t>           1,The ‘Ailments from’ rubrics were arranged under the mind section, previously some of these (ex, anger</a:t>
            </a:r>
            <a:endParaRPr lang="en-US" sz="2800" dirty="0">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800" dirty="0" smtClean="0"/>
              <a:t>     </a:t>
            </a:r>
            <a:r>
              <a:rPr lang="en-US" sz="2800" dirty="0" smtClean="0">
                <a:solidFill>
                  <a:srgbClr val="7030A0"/>
                </a:solidFill>
              </a:rPr>
              <a:t>Vexation agg, Anguish agg, Anticipation, Foreboding, Presentiment agg, and Anxiety agg) were contained in the generalities section. </a:t>
            </a:r>
          </a:p>
          <a:p>
            <a:pPr>
              <a:buNone/>
            </a:pPr>
            <a:r>
              <a:rPr lang="en-US" sz="2800" dirty="0" smtClean="0">
                <a:solidFill>
                  <a:srgbClr val="7030A0"/>
                </a:solidFill>
              </a:rPr>
              <a:t>             2, In extremities section all specific locations under “Upper arm”, and “Lower arm”, i.e., upper arm elbow, ankles feet, etc were moved upper level in the hierarchy, now we can open extremities pain and go directly to feet or hands, etc, that means a lot of rubrics have become much more easy to reach, being less deeply embedded in the hierarchy of the repertory.</a:t>
            </a:r>
          </a:p>
          <a:p>
            <a:pPr>
              <a:buNone/>
            </a:pPr>
            <a:r>
              <a:rPr lang="en-US" sz="2800" dirty="0" smtClean="0">
                <a:solidFill>
                  <a:srgbClr val="7030A0"/>
                </a:solidFill>
              </a:rPr>
              <a:t>             3, In the mind section, body parts in delusions were moved up a level from the ‘body parts’ sub- rubric, ex, delusion body, body parts hands becomes delusions, body hands, same as in body parts in dreams section.</a:t>
            </a:r>
            <a:endParaRPr lang="en-US" sz="2800"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4, Mind section rubrics featuring animals in fears, dreams and delusions were moved up a level in the hierarchy so that, for instance; Fear animals; dogs, becomes Fear; dogs</a:t>
            </a:r>
          </a:p>
          <a:p>
            <a:pPr>
              <a:buNone/>
            </a:pPr>
            <a:r>
              <a:rPr lang="en-US" sz="2800" dirty="0" smtClean="0">
                <a:solidFill>
                  <a:srgbClr val="7030A0"/>
                </a:solidFill>
              </a:rPr>
              <a:t>           5, In the main rubric of all the sections the generalized modalities were merged with the phenomina.</a:t>
            </a:r>
          </a:p>
          <a:p>
            <a:pPr>
              <a:buNone/>
            </a:pPr>
            <a:r>
              <a:rPr lang="en-US" sz="2800" dirty="0" smtClean="0">
                <a:solidFill>
                  <a:srgbClr val="7030A0"/>
                </a:solidFill>
              </a:rPr>
              <a:t>           6, The specific taste, discolouration and smell /odours were taken out of their main rubrics when appropriate and moved up a level in the hierarchy, enabling the user to go to specific discolouration, taste or odour directly.</a:t>
            </a:r>
          </a:p>
          <a:p>
            <a:pPr>
              <a:buNone/>
            </a:pPr>
            <a:r>
              <a:rPr lang="en-US" sz="2800" dirty="0" smtClean="0">
                <a:solidFill>
                  <a:srgbClr val="7030A0"/>
                </a:solidFill>
              </a:rPr>
              <a:t>          7, In speech and voice, the main rubrics now begin with the descriptive term, ex, speech awkward</a:t>
            </a:r>
            <a:endParaRPr lang="en-US" sz="2800" dirty="0">
              <a:solidFill>
                <a:srgbClr val="7030A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TotalTime>
  <Words>2681</Words>
  <Application>Microsoft Office PowerPoint</Application>
  <PresentationFormat>On-screen Show (4:3)</PresentationFormat>
  <Paragraphs>114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Arial Narrow</vt:lpstr>
      <vt:lpstr>Calibri</vt:lpstr>
      <vt:lpstr>Office Theme</vt:lpstr>
      <vt:lpstr>COMPLETE REPERTORY    DR CHANDRA HASAN C M, M.D(Hom), ASSOCIATE PROFESSOR, DEPT OF REPERTORY, SARADA KRISHNA HOMOEOPATHIC MEDICAL COLLEGE, KULASEKHARAM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COMPLETE REPERTORY</dc:title>
  <dc:creator>INTEL i3</dc:creator>
  <cp:lastModifiedBy>Admin</cp:lastModifiedBy>
  <cp:revision>95</cp:revision>
  <dcterms:created xsi:type="dcterms:W3CDTF">2019-03-30T01:05:21Z</dcterms:created>
  <dcterms:modified xsi:type="dcterms:W3CDTF">2019-12-28T07:10:08Z</dcterms:modified>
</cp:coreProperties>
</file>